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7" r:id="rId3"/>
    <p:sldId id="258" r:id="rId4"/>
    <p:sldId id="257" r:id="rId5"/>
    <p:sldId id="260" r:id="rId6"/>
    <p:sldId id="261" r:id="rId7"/>
    <p:sldId id="259" r:id="rId8"/>
    <p:sldId id="262" r:id="rId9"/>
    <p:sldId id="264"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4660"/>
  </p:normalViewPr>
  <p:slideViewPr>
    <p:cSldViewPr snapToGrid="0">
      <p:cViewPr varScale="1">
        <p:scale>
          <a:sx n="121" d="100"/>
          <a:sy n="121" d="100"/>
        </p:scale>
        <p:origin x="9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9/11/2016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9/11/2016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9/11/2016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9/11/2016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9/11/2016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9/11/2016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9/11/2016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9/11/2016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9/11/2016</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9/11/2016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9/11/2016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9/11/2016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9/11/2016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9/11/2016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9/11/2016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9/11/2016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9/11/2016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9/11/2016</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marmoset.co/toolbag/learn/pbr-theory" TargetMode="External"/><Relationship Id="rId2" Type="http://schemas.openxmlformats.org/officeDocument/2006/relationships/hyperlink" Target="http://www.marmoset.co/toolbag/learn/pbr-practice"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wiki.polycount.com/wiki/PBR"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PBR ASSET PIPELINE</a:t>
            </a:r>
          </a:p>
        </p:txBody>
      </p:sp>
      <p:sp>
        <p:nvSpPr>
          <p:cNvPr id="3" name="Subtitle 2"/>
          <p:cNvSpPr>
            <a:spLocks noGrp="1"/>
          </p:cNvSpPr>
          <p:nvPr>
            <p:ph type="subTitle" idx="1"/>
          </p:nvPr>
        </p:nvSpPr>
        <p:spPr>
          <a:xfrm>
            <a:off x="632616" y="4394039"/>
            <a:ext cx="8328506" cy="1117687"/>
          </a:xfrm>
        </p:spPr>
        <p:txBody>
          <a:bodyPr/>
          <a:lstStyle/>
          <a:p>
            <a:r>
              <a:rPr lang="en-US" dirty="0"/>
              <a:t>A 3D </a:t>
            </a:r>
            <a:r>
              <a:rPr lang="en-US" dirty="0" err="1"/>
              <a:t>Pipline</a:t>
            </a:r>
            <a:r>
              <a:rPr lang="en-US" dirty="0"/>
              <a:t> Overview for Physically Bade Rendering in Unreal Engine 4</a:t>
            </a:r>
          </a:p>
        </p:txBody>
      </p:sp>
      <p:pic>
        <p:nvPicPr>
          <p:cNvPr id="4" name="Picture 3"/>
          <p:cNvPicPr>
            <a:picLocks noChangeAspect="1"/>
          </p:cNvPicPr>
          <p:nvPr/>
        </p:nvPicPr>
        <p:blipFill>
          <a:blip r:embed="rId2"/>
          <a:stretch>
            <a:fillRect/>
          </a:stretch>
        </p:blipFill>
        <p:spPr>
          <a:xfrm>
            <a:off x="10030590" y="2733709"/>
            <a:ext cx="1229700" cy="1476506"/>
          </a:xfrm>
          <a:prstGeom prst="rect">
            <a:avLst/>
          </a:prstGeom>
        </p:spPr>
      </p:pic>
    </p:spTree>
    <p:extLst>
      <p:ext uri="{BB962C8B-B14F-4D97-AF65-F5344CB8AC3E}">
        <p14:creationId xmlns:p14="http://schemas.microsoft.com/office/powerpoint/2010/main" val="1149124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Color/Albedo</a:t>
            </a:r>
          </a:p>
        </p:txBody>
      </p:sp>
      <p:sp>
        <p:nvSpPr>
          <p:cNvPr id="3" name="Content Placeholder 2"/>
          <p:cNvSpPr>
            <a:spLocks noGrp="1"/>
          </p:cNvSpPr>
          <p:nvPr>
            <p:ph idx="1"/>
          </p:nvPr>
        </p:nvSpPr>
        <p:spPr/>
        <p:txBody>
          <a:bodyPr/>
          <a:lstStyle/>
          <a:p>
            <a:r>
              <a:rPr lang="en-US" b="1" dirty="0">
                <a:solidFill>
                  <a:schemeClr val="bg1"/>
                </a:solidFill>
              </a:rPr>
              <a:t>Base Color</a:t>
            </a:r>
            <a:r>
              <a:rPr lang="en-US" dirty="0">
                <a:solidFill>
                  <a:schemeClr val="bg1"/>
                </a:solidFill>
              </a:rPr>
              <a:t> </a:t>
            </a:r>
            <a:r>
              <a:rPr lang="en-US" dirty="0"/>
              <a:t>simply defines the overall color of the Material. It takes in a Vector3 (RGB) value and each channel is automatically clamped between 0 and 1.</a:t>
            </a:r>
          </a:p>
          <a:p>
            <a:r>
              <a:rPr lang="en-US" dirty="0"/>
              <a:t>If taken from the real world, this is the color when photographed using a polarizing filter (polarization removes the specular of nonmetals when aligned).</a:t>
            </a:r>
          </a:p>
          <a:p>
            <a:r>
              <a:rPr lang="en-US" dirty="0"/>
              <a:t>The </a:t>
            </a:r>
            <a:r>
              <a:rPr lang="en-US" dirty="0" err="1"/>
              <a:t>Basec</a:t>
            </a:r>
            <a:r>
              <a:rPr lang="en-US" dirty="0"/>
              <a:t> color should not contain any light information such as baked in shadows or specular highlights.</a:t>
            </a:r>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1795334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Heavy Metal Rocks!</a:t>
            </a:r>
          </a:p>
        </p:txBody>
      </p:sp>
      <p:sp>
        <p:nvSpPr>
          <p:cNvPr id="3" name="Content Placeholder 2"/>
          <p:cNvSpPr>
            <a:spLocks noGrp="1"/>
          </p:cNvSpPr>
          <p:nvPr>
            <p:ph idx="1"/>
          </p:nvPr>
        </p:nvSpPr>
        <p:spPr>
          <a:xfrm>
            <a:off x="680321" y="2170706"/>
            <a:ext cx="9613861" cy="3765483"/>
          </a:xfrm>
        </p:spPr>
        <p:txBody>
          <a:bodyPr/>
          <a:lstStyle/>
          <a:p>
            <a:r>
              <a:rPr lang="en-US" dirty="0"/>
              <a:t>The </a:t>
            </a:r>
            <a:r>
              <a:rPr lang="en-US" b="1" dirty="0">
                <a:solidFill>
                  <a:schemeClr val="bg1"/>
                </a:solidFill>
              </a:rPr>
              <a:t>Metallic</a:t>
            </a:r>
            <a:r>
              <a:rPr lang="en-US" dirty="0"/>
              <a:t> input literally controls how "metal-like" your surface will be. Nonmetals have Metallic values of 0, metals have Metallic values of 1. For pure surfaces, such as pure metal, pure stone, pure plastic, etc. this value will be 0 or 1, not anything in between. When creating hybrid surfaces like corroded, dusty, or rusty metals, you may find that you need some value </a:t>
            </a:r>
            <a:r>
              <a:rPr lang="en-US" i="1" dirty="0"/>
              <a:t>between</a:t>
            </a:r>
            <a:r>
              <a:rPr lang="en-US" dirty="0"/>
              <a:t> 0 and 1. </a:t>
            </a:r>
          </a:p>
        </p:txBody>
      </p:sp>
      <p:pic>
        <p:nvPicPr>
          <p:cNvPr id="4" name="Picture 3"/>
          <p:cNvPicPr>
            <a:picLocks noChangeAspect="1"/>
          </p:cNvPicPr>
          <p:nvPr/>
        </p:nvPicPr>
        <p:blipFill>
          <a:blip r:embed="rId2"/>
          <a:stretch>
            <a:fillRect/>
          </a:stretch>
        </p:blipFill>
        <p:spPr>
          <a:xfrm>
            <a:off x="1015688" y="4995079"/>
            <a:ext cx="9142857" cy="10285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2810471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Specular, should I stay or should I go?</a:t>
            </a:r>
          </a:p>
        </p:txBody>
      </p:sp>
      <p:sp>
        <p:nvSpPr>
          <p:cNvPr id="3" name="Content Placeholder 2"/>
          <p:cNvSpPr>
            <a:spLocks noGrp="1"/>
          </p:cNvSpPr>
          <p:nvPr>
            <p:ph idx="1"/>
          </p:nvPr>
        </p:nvSpPr>
        <p:spPr/>
        <p:txBody>
          <a:bodyPr>
            <a:normAutofit lnSpcReduction="10000"/>
          </a:bodyPr>
          <a:lstStyle/>
          <a:p>
            <a:r>
              <a:rPr lang="en-US" dirty="0"/>
              <a:t>The </a:t>
            </a:r>
            <a:r>
              <a:rPr lang="en-US" b="1" dirty="0"/>
              <a:t>Specular</a:t>
            </a:r>
            <a:r>
              <a:rPr lang="en-US" dirty="0"/>
              <a:t> input should not be connected and left as its default value of 0.5 for “most” cases.</a:t>
            </a:r>
          </a:p>
          <a:p>
            <a:r>
              <a:rPr lang="en-US" dirty="0"/>
              <a:t>For very diffuse Materials, you may be inclined to set this to zero. Resist! All Materials have specular. What you really want to do for very diffuse Materials is make them rough.</a:t>
            </a:r>
          </a:p>
          <a:p>
            <a:r>
              <a:rPr lang="en-US" dirty="0"/>
              <a:t>Commonly, if we modify Specular, we do so to add micro occlusion or small scale shadowing, say from cracks represented in the normal map. These are sometimes referred to as cavities. Small scale geometry, especially details only present in the high poly and baked into the normal map, will not be picked up by the renderer's real-time shadows.</a:t>
            </a:r>
          </a:p>
          <a:p>
            <a:endParaRPr lang="en-US" dirty="0"/>
          </a:p>
          <a:p>
            <a:endParaRPr lang="en-US" dirty="0"/>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1405731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Ambient Occlusion Map, fake shadows</a:t>
            </a:r>
          </a:p>
        </p:txBody>
      </p:sp>
      <p:sp>
        <p:nvSpPr>
          <p:cNvPr id="3" name="Content Placeholder 2"/>
          <p:cNvSpPr>
            <a:spLocks noGrp="1"/>
          </p:cNvSpPr>
          <p:nvPr>
            <p:ph idx="1"/>
          </p:nvPr>
        </p:nvSpPr>
        <p:spPr>
          <a:xfrm>
            <a:off x="680322" y="2336873"/>
            <a:ext cx="7859379" cy="3599316"/>
          </a:xfrm>
        </p:spPr>
        <p:txBody>
          <a:bodyPr>
            <a:normAutofit lnSpcReduction="10000"/>
          </a:bodyPr>
          <a:lstStyle/>
          <a:p>
            <a:r>
              <a:rPr lang="en-US" dirty="0"/>
              <a:t>An Ambient Occlusion (AO) map creates soft shadowing, as if the model was lit without a direct light source, like on a cloudy day.</a:t>
            </a:r>
          </a:p>
          <a:p>
            <a:r>
              <a:rPr lang="en-US" dirty="0"/>
              <a:t>AO is usually baked from geometry because it is created using a non-</a:t>
            </a:r>
            <a:r>
              <a:rPr lang="en-US" dirty="0" err="1"/>
              <a:t>realtime</a:t>
            </a:r>
            <a:r>
              <a:rPr lang="en-US" dirty="0"/>
              <a:t> ray-casting lighting solution. It can either be stored in a texture, or it can be stored in the vertex colors of the model.</a:t>
            </a:r>
          </a:p>
          <a:p>
            <a:r>
              <a:rPr lang="en-US" dirty="0"/>
              <a:t>There are a number of programs that can assist in baking out an ambient occlusion map.</a:t>
            </a:r>
          </a:p>
          <a:p>
            <a:r>
              <a:rPr lang="en-US" dirty="0"/>
              <a:t>I prefer to use </a:t>
            </a:r>
            <a:r>
              <a:rPr lang="en-US" dirty="0" err="1">
                <a:solidFill>
                  <a:schemeClr val="bg1"/>
                </a:solidFill>
              </a:rPr>
              <a:t>Knald</a:t>
            </a:r>
            <a:r>
              <a:rPr lang="en-US" dirty="0"/>
              <a:t> for all of my AO Bakes</a:t>
            </a:r>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3741169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Map</a:t>
            </a:r>
          </a:p>
        </p:txBody>
      </p:sp>
      <p:sp>
        <p:nvSpPr>
          <p:cNvPr id="3" name="Content Placeholder 2"/>
          <p:cNvSpPr>
            <a:spLocks noGrp="1"/>
          </p:cNvSpPr>
          <p:nvPr>
            <p:ph idx="1"/>
          </p:nvPr>
        </p:nvSpPr>
        <p:spPr>
          <a:xfrm>
            <a:off x="680321" y="2336873"/>
            <a:ext cx="10896778" cy="3213137"/>
          </a:xfrm>
        </p:spPr>
        <p:txBody>
          <a:bodyPr>
            <a:normAutofit lnSpcReduction="10000"/>
          </a:bodyPr>
          <a:lstStyle/>
          <a:p>
            <a:r>
              <a:rPr lang="en-US" dirty="0"/>
              <a:t>A normal map is an image that stores a direction at each pixel. These directions are called normal</a:t>
            </a:r>
          </a:p>
          <a:p>
            <a:r>
              <a:rPr lang="en-US" dirty="0"/>
              <a:t>The red, green, and blue channels of the image are used to control the direction of each pixel's normal.</a:t>
            </a:r>
          </a:p>
          <a:p>
            <a:r>
              <a:rPr lang="en-US" dirty="0"/>
              <a:t>A normal map is commonly used to fake high-resolution details on a low-resolution model. Each pixel of the map stores the surface slope of the original high-res mesh at that point. This creates the illusion of more surface detail or better curvature. However, the silhouette of the model doesn't change. </a:t>
            </a:r>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pic>
        <p:nvPicPr>
          <p:cNvPr id="5" name="Picture 4"/>
          <p:cNvPicPr>
            <a:picLocks noChangeAspect="1"/>
          </p:cNvPicPr>
          <p:nvPr/>
        </p:nvPicPr>
        <p:blipFill>
          <a:blip r:embed="rId3"/>
          <a:stretch>
            <a:fillRect/>
          </a:stretch>
        </p:blipFill>
        <p:spPr>
          <a:xfrm>
            <a:off x="4460681" y="5200160"/>
            <a:ext cx="5478449" cy="1461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8441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Map Examples</a:t>
            </a:r>
          </a:p>
        </p:txBody>
      </p:sp>
      <p:pic>
        <p:nvPicPr>
          <p:cNvPr id="4" name="Content Placeholder 3"/>
          <p:cNvPicPr>
            <a:picLocks noGrp="1" noChangeAspect="1"/>
          </p:cNvPicPr>
          <p:nvPr>
            <p:ph idx="1"/>
          </p:nvPr>
        </p:nvPicPr>
        <p:blipFill>
          <a:blip r:embed="rId2"/>
          <a:stretch>
            <a:fillRect/>
          </a:stretch>
        </p:blipFill>
        <p:spPr>
          <a:xfrm>
            <a:off x="214685" y="2241397"/>
            <a:ext cx="11762258" cy="3137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286697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to Low Resolution Baking Workflow</a:t>
            </a:r>
          </a:p>
        </p:txBody>
      </p:sp>
      <p:sp>
        <p:nvSpPr>
          <p:cNvPr id="3" name="Content Placeholder 2"/>
          <p:cNvSpPr>
            <a:spLocks noGrp="1"/>
          </p:cNvSpPr>
          <p:nvPr>
            <p:ph idx="1"/>
          </p:nvPr>
        </p:nvSpPr>
        <p:spPr>
          <a:xfrm>
            <a:off x="680321" y="2336873"/>
            <a:ext cx="9613861" cy="4302466"/>
          </a:xfrm>
        </p:spPr>
        <p:txBody>
          <a:bodyPr>
            <a:normAutofit fontScale="92500" lnSpcReduction="20000"/>
          </a:bodyPr>
          <a:lstStyle/>
          <a:p>
            <a:r>
              <a:rPr lang="en-US" dirty="0"/>
              <a:t>Model Your High Resolution Model</a:t>
            </a:r>
          </a:p>
          <a:p>
            <a:r>
              <a:rPr lang="en-US" dirty="0" err="1"/>
              <a:t>Retopologize</a:t>
            </a:r>
            <a:r>
              <a:rPr lang="en-US" dirty="0"/>
              <a:t> your Low Resolution Model to be a game asset</a:t>
            </a:r>
          </a:p>
          <a:p>
            <a:r>
              <a:rPr lang="en-US" dirty="0"/>
              <a:t>UV Mapping</a:t>
            </a:r>
          </a:p>
          <a:p>
            <a:r>
              <a:rPr lang="en-US" dirty="0"/>
              <a:t>Triangulate Your Low Res Model before baking</a:t>
            </a:r>
          </a:p>
          <a:p>
            <a:r>
              <a:rPr lang="en-US" dirty="0"/>
              <a:t>Mirror and duplicate any geometry that is the same</a:t>
            </a:r>
          </a:p>
          <a:p>
            <a:r>
              <a:rPr lang="en-US" dirty="0"/>
              <a:t>Separate or explode your model into separate pieces for baking</a:t>
            </a:r>
          </a:p>
          <a:p>
            <a:r>
              <a:rPr lang="en-US" dirty="0"/>
              <a:t>Baking your textures in </a:t>
            </a:r>
            <a:r>
              <a:rPr lang="en-US" dirty="0" err="1"/>
              <a:t>Knald</a:t>
            </a:r>
            <a:endParaRPr lang="en-US" dirty="0"/>
          </a:p>
          <a:p>
            <a:r>
              <a:rPr lang="en-US" dirty="0"/>
              <a:t>Import into </a:t>
            </a:r>
            <a:r>
              <a:rPr lang="en-US" dirty="0" err="1"/>
              <a:t>Sunstance</a:t>
            </a:r>
            <a:r>
              <a:rPr lang="en-US" dirty="0"/>
              <a:t> Painter</a:t>
            </a:r>
          </a:p>
          <a:p>
            <a:r>
              <a:rPr lang="en-US" dirty="0"/>
              <a:t>Texture your model in Substance Painter</a:t>
            </a:r>
          </a:p>
          <a:p>
            <a:r>
              <a:rPr lang="en-US" dirty="0"/>
              <a:t>Export your textures</a:t>
            </a:r>
          </a:p>
          <a:p>
            <a:r>
              <a:rPr lang="en-US" dirty="0"/>
              <a:t>Final touches in Photoshop</a:t>
            </a:r>
          </a:p>
          <a:p>
            <a:endParaRPr lang="en-US" dirty="0"/>
          </a:p>
          <a:p>
            <a:endParaRPr lang="en-US" dirty="0"/>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3355189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Resolution Model (HR)</a:t>
            </a:r>
          </a:p>
        </p:txBody>
      </p:sp>
      <p:sp>
        <p:nvSpPr>
          <p:cNvPr id="3" name="Content Placeholder 2"/>
          <p:cNvSpPr>
            <a:spLocks noGrp="1"/>
          </p:cNvSpPr>
          <p:nvPr>
            <p:ph idx="1"/>
          </p:nvPr>
        </p:nvSpPr>
        <p:spPr>
          <a:xfrm>
            <a:off x="680321" y="2336873"/>
            <a:ext cx="9613861" cy="4238856"/>
          </a:xfrm>
        </p:spPr>
        <p:txBody>
          <a:bodyPr>
            <a:normAutofit/>
          </a:bodyPr>
          <a:lstStyle/>
          <a:p>
            <a:r>
              <a:rPr lang="en-US" dirty="0"/>
              <a:t>First rule to High Resolution Models. You are not held to any specific software or technique to make your model. </a:t>
            </a:r>
          </a:p>
          <a:p>
            <a:r>
              <a:rPr lang="en-US" dirty="0"/>
              <a:t>Second Rule. As long as your model looks physically as close to the </a:t>
            </a:r>
            <a:r>
              <a:rPr lang="en-US" dirty="0" err="1"/>
              <a:t>the</a:t>
            </a:r>
            <a:r>
              <a:rPr lang="en-US" dirty="0"/>
              <a:t> real world model as possible then you are on the right track.</a:t>
            </a:r>
          </a:p>
          <a:p>
            <a:r>
              <a:rPr lang="en-US" dirty="0"/>
              <a:t>Third Rule. Reduce </a:t>
            </a:r>
            <a:r>
              <a:rPr lang="en-US" dirty="0" err="1"/>
              <a:t>Fasciting</a:t>
            </a:r>
            <a:r>
              <a:rPr lang="en-US" dirty="0"/>
              <a:t> as much as you can on your HR model. This means smooth transitions and curved surfaces as much as you can.</a:t>
            </a:r>
          </a:p>
          <a:p>
            <a:r>
              <a:rPr lang="en-US" dirty="0"/>
              <a:t>Fourth rule. Even hard surface models have rounded edges.</a:t>
            </a:r>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2824929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Polygon Modeling Software for HR Models</a:t>
            </a:r>
          </a:p>
        </p:txBody>
      </p:sp>
      <p:sp>
        <p:nvSpPr>
          <p:cNvPr id="3" name="Content Placeholder 2"/>
          <p:cNvSpPr>
            <a:spLocks noGrp="1"/>
          </p:cNvSpPr>
          <p:nvPr>
            <p:ph idx="1"/>
          </p:nvPr>
        </p:nvSpPr>
        <p:spPr/>
        <p:txBody>
          <a:bodyPr/>
          <a:lstStyle/>
          <a:p>
            <a:r>
              <a:rPr lang="en-US" dirty="0"/>
              <a:t>Maya, 3DS Max, </a:t>
            </a:r>
            <a:r>
              <a:rPr lang="en-US" dirty="0" err="1"/>
              <a:t>Modo</a:t>
            </a:r>
            <a:endParaRPr lang="en-US" dirty="0"/>
          </a:p>
          <a:p>
            <a:pPr lvl="1"/>
            <a:r>
              <a:rPr lang="en-US" dirty="0"/>
              <a:t>Using Supporting edges to get smooth rounded surfaces</a:t>
            </a:r>
          </a:p>
          <a:p>
            <a:pPr lvl="2"/>
            <a:r>
              <a:rPr lang="en-US" dirty="0"/>
              <a:t>In Maya you use the 3 Hot Key Smooth Mesh Preview</a:t>
            </a:r>
          </a:p>
          <a:p>
            <a:pPr lvl="2"/>
            <a:r>
              <a:rPr lang="en-US" dirty="0"/>
              <a:t>In 3DS Max you use the Turbo Smooth Modifier</a:t>
            </a:r>
          </a:p>
          <a:p>
            <a:pPr lvl="1"/>
            <a:r>
              <a:rPr lang="en-US" dirty="0"/>
              <a:t>Using the crease tools to get soft edges when subdividing your model</a:t>
            </a:r>
          </a:p>
          <a:p>
            <a:pPr lvl="2"/>
            <a:r>
              <a:rPr lang="en-US" dirty="0"/>
              <a:t>Maya and 3DS Max have a crease tool that allows you to define edge hardness in smooth mesh preview and Turbo Smooth. This process has its advantages and disadvantages if not explained in detail.</a:t>
            </a:r>
          </a:p>
          <a:p>
            <a:pPr lvl="2"/>
            <a:r>
              <a:rPr lang="en-US" dirty="0"/>
              <a:t>3DS Max has a plugin you can buy called Turbo Smooth Pro.</a:t>
            </a:r>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3544207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CAD Solids Modeling Software for HR Models</a:t>
            </a:r>
          </a:p>
        </p:txBody>
      </p:sp>
      <p:sp>
        <p:nvSpPr>
          <p:cNvPr id="3" name="Content Placeholder 2"/>
          <p:cNvSpPr>
            <a:spLocks noGrp="1"/>
          </p:cNvSpPr>
          <p:nvPr>
            <p:ph idx="1"/>
          </p:nvPr>
        </p:nvSpPr>
        <p:spPr/>
        <p:txBody>
          <a:bodyPr/>
          <a:lstStyle/>
          <a:p>
            <a:r>
              <a:rPr lang="en-US" dirty="0" err="1">
                <a:solidFill>
                  <a:schemeClr val="bg1"/>
                </a:solidFill>
              </a:rPr>
              <a:t>Solidworks</a:t>
            </a:r>
            <a:r>
              <a:rPr lang="en-US" dirty="0"/>
              <a:t> – Commonly used in product design and the manufacturing industry. Creates high res models quickly using Solids modeling </a:t>
            </a:r>
            <a:r>
              <a:rPr lang="en-US"/>
              <a:t>techniques.</a:t>
            </a:r>
          </a:p>
          <a:p>
            <a:endParaRPr lang="en-US" dirty="0"/>
          </a:p>
          <a:p>
            <a:r>
              <a:rPr lang="en-US" dirty="0">
                <a:solidFill>
                  <a:schemeClr val="bg1"/>
                </a:solidFill>
              </a:rPr>
              <a:t>Autodesk Inventor </a:t>
            </a:r>
            <a:r>
              <a:rPr lang="en-US" dirty="0"/>
              <a:t>– </a:t>
            </a:r>
            <a:r>
              <a:rPr lang="en-US" dirty="0" err="1"/>
              <a:t>Autodesks</a:t>
            </a:r>
            <a:r>
              <a:rPr lang="en-US" dirty="0"/>
              <a:t> competitor to </a:t>
            </a:r>
            <a:r>
              <a:rPr lang="en-US" dirty="0" err="1"/>
              <a:t>Solidworks</a:t>
            </a:r>
            <a:endParaRPr lang="en-US" dirty="0"/>
          </a:p>
          <a:p>
            <a:endParaRPr lang="en-US" dirty="0"/>
          </a:p>
          <a:p>
            <a:r>
              <a:rPr lang="en-US" dirty="0">
                <a:solidFill>
                  <a:schemeClr val="bg1"/>
                </a:solidFill>
              </a:rPr>
              <a:t>Autodesk Fusion 360 </a:t>
            </a:r>
            <a:r>
              <a:rPr lang="en-US" dirty="0"/>
              <a:t>– Cheaper Solids modeler just recently released by Autodesk for the exploding rapid prototyping industry.</a:t>
            </a:r>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2919216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Giving Credit where credit is due</a:t>
            </a:r>
          </a:p>
        </p:txBody>
      </p:sp>
      <p:sp>
        <p:nvSpPr>
          <p:cNvPr id="3" name="Content Placeholder 2"/>
          <p:cNvSpPr>
            <a:spLocks noGrp="1"/>
          </p:cNvSpPr>
          <p:nvPr>
            <p:ph idx="1"/>
          </p:nvPr>
        </p:nvSpPr>
        <p:spPr/>
        <p:txBody>
          <a:bodyPr/>
          <a:lstStyle/>
          <a:p>
            <a:r>
              <a:rPr lang="en-US" dirty="0"/>
              <a:t>I used the following resources to put together this slide share. A lot of it is cut and pasted or I worded description </a:t>
            </a:r>
            <a:r>
              <a:rPr lang="en-US" dirty="0" err="1"/>
              <a:t>similarily</a:t>
            </a:r>
            <a:r>
              <a:rPr lang="en-US" dirty="0"/>
              <a:t> added clarification where I thought I needed to explain more.</a:t>
            </a:r>
          </a:p>
          <a:p>
            <a:r>
              <a:rPr lang="en-US" dirty="0">
                <a:hlinkClick r:id="rId2"/>
              </a:rPr>
              <a:t>https://docs.unrealengine.com/latest/INT/Engine/Rendering/Materials/PhysicallyBased/</a:t>
            </a:r>
          </a:p>
          <a:p>
            <a:r>
              <a:rPr lang="en-US" dirty="0">
                <a:hlinkClick r:id="rId2"/>
              </a:rPr>
              <a:t>http://www.marmoset.co/toolbag/learn/pbr-practice</a:t>
            </a:r>
            <a:endParaRPr lang="en-US" dirty="0"/>
          </a:p>
          <a:p>
            <a:r>
              <a:rPr lang="en-US" dirty="0">
                <a:hlinkClick r:id="rId3"/>
              </a:rPr>
              <a:t>http://www.marmoset.co/toolbag/learn/pbr-theory</a:t>
            </a:r>
            <a:endParaRPr lang="en-US" dirty="0"/>
          </a:p>
          <a:p>
            <a:r>
              <a:rPr lang="en-US">
                <a:hlinkClick r:id="rId4"/>
              </a:rPr>
              <a:t>http://wiki.polycount.com/wiki/PBR</a:t>
            </a:r>
            <a:endParaRPr lang="en-US"/>
          </a:p>
          <a:p>
            <a:endParaRPr lang="en-US" dirty="0"/>
          </a:p>
        </p:txBody>
      </p:sp>
      <p:pic>
        <p:nvPicPr>
          <p:cNvPr id="4" name="Picture 3"/>
          <p:cNvPicPr>
            <a:picLocks noChangeAspect="1"/>
          </p:cNvPicPr>
          <p:nvPr/>
        </p:nvPicPr>
        <p:blipFill>
          <a:blip r:embed="rId5"/>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2725513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Software Stuff and Stuff</a:t>
            </a:r>
          </a:p>
        </p:txBody>
      </p:sp>
      <p:sp>
        <p:nvSpPr>
          <p:cNvPr id="3" name="Content Placeholder 2"/>
          <p:cNvSpPr>
            <a:spLocks noGrp="1"/>
          </p:cNvSpPr>
          <p:nvPr>
            <p:ph idx="1"/>
          </p:nvPr>
        </p:nvSpPr>
        <p:spPr/>
        <p:txBody>
          <a:bodyPr/>
          <a:lstStyle/>
          <a:p>
            <a:r>
              <a:rPr lang="en-US" dirty="0"/>
              <a:t>From here I will demo a gun model that I did in </a:t>
            </a:r>
            <a:r>
              <a:rPr lang="en-US" dirty="0" err="1"/>
              <a:t>colaberation</a:t>
            </a:r>
            <a:r>
              <a:rPr lang="en-US" dirty="0"/>
              <a:t> with my friend Elliot Lilly a Freelance Concept Designer.</a:t>
            </a:r>
          </a:p>
          <a:p>
            <a:r>
              <a:rPr lang="en-US" dirty="0"/>
              <a:t>Elliot’s latest design was the grenade launcher in Call of Duty Black Ops III.</a:t>
            </a:r>
          </a:p>
          <a:p>
            <a:r>
              <a:rPr lang="en-US" dirty="0"/>
              <a:t>Have a good concept to go from when you start your modeling process.</a:t>
            </a:r>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2027829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69624" y="83377"/>
            <a:ext cx="10870357" cy="6117046"/>
          </a:xfrm>
        </p:spPr>
      </p:pic>
      <p:sp>
        <p:nvSpPr>
          <p:cNvPr id="5" name="TextBox 5"/>
          <p:cNvSpPr txBox="1"/>
          <p:nvPr/>
        </p:nvSpPr>
        <p:spPr>
          <a:xfrm>
            <a:off x="1118483" y="6200423"/>
            <a:ext cx="9781805"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This is the concept Elliott gave me permission to model. It is important to always get permission before modeling other peoples designs.</a:t>
            </a:r>
          </a:p>
        </p:txBody>
      </p:sp>
    </p:spTree>
    <p:extLst>
      <p:ext uri="{BB962C8B-B14F-4D97-AF65-F5344CB8AC3E}">
        <p14:creationId xmlns:p14="http://schemas.microsoft.com/office/powerpoint/2010/main" val="2964874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18533" y="596972"/>
            <a:ext cx="11912901" cy="6210841"/>
          </a:xfrm>
        </p:spPr>
      </p:pic>
      <p:sp>
        <p:nvSpPr>
          <p:cNvPr id="5" name="TextBox 5"/>
          <p:cNvSpPr txBox="1"/>
          <p:nvPr/>
        </p:nvSpPr>
        <p:spPr>
          <a:xfrm>
            <a:off x="8643070" y="6510522"/>
            <a:ext cx="3548930"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Modeled by Gregory McDonald - www.mcgergs.com</a:t>
            </a:r>
          </a:p>
        </p:txBody>
      </p:sp>
      <p:sp>
        <p:nvSpPr>
          <p:cNvPr id="6" name="TextBox 5"/>
          <p:cNvSpPr txBox="1"/>
          <p:nvPr/>
        </p:nvSpPr>
        <p:spPr>
          <a:xfrm>
            <a:off x="118532" y="57060"/>
            <a:ext cx="11912902"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t>THE IMPORTANCE OF GETTING AN ACCURATE HIGH POLY MODEL</a:t>
            </a:r>
          </a:p>
        </p:txBody>
      </p:sp>
    </p:spTree>
    <p:extLst>
      <p:ext uri="{BB962C8B-B14F-4D97-AF65-F5344CB8AC3E}">
        <p14:creationId xmlns:p14="http://schemas.microsoft.com/office/powerpoint/2010/main" val="3082311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Poly Silencer</a:t>
            </a:r>
          </a:p>
        </p:txBody>
      </p:sp>
      <p:pic>
        <p:nvPicPr>
          <p:cNvPr id="4" name="Content Placeholder 3"/>
          <p:cNvPicPr>
            <a:picLocks noGrp="1" noChangeAspect="1"/>
          </p:cNvPicPr>
          <p:nvPr>
            <p:ph idx="1"/>
          </p:nvPr>
        </p:nvPicPr>
        <p:blipFill rotWithShape="1">
          <a:blip r:embed="rId2"/>
          <a:srcRect l="15177" t="13281"/>
          <a:stretch/>
        </p:blipFill>
        <p:spPr>
          <a:xfrm>
            <a:off x="5033177" y="95415"/>
            <a:ext cx="7080812" cy="4072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3"/>
          <a:srcRect l="15483" t="12500"/>
          <a:stretch/>
        </p:blipFill>
        <p:spPr>
          <a:xfrm>
            <a:off x="111319" y="2822713"/>
            <a:ext cx="6694998" cy="3898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69074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Poly with </a:t>
            </a:r>
            <a:br>
              <a:rPr lang="en-US" dirty="0"/>
            </a:br>
            <a:r>
              <a:rPr lang="en-US" dirty="0"/>
              <a:t>Tangent </a:t>
            </a:r>
            <a:r>
              <a:rPr lang="en-US" dirty="0" err="1"/>
              <a:t>Normals</a:t>
            </a:r>
            <a:endParaRPr lang="en-US" dirty="0"/>
          </a:p>
        </p:txBody>
      </p:sp>
      <p:pic>
        <p:nvPicPr>
          <p:cNvPr id="4" name="Content Placeholder 3"/>
          <p:cNvPicPr>
            <a:picLocks noGrp="1" noChangeAspect="1"/>
          </p:cNvPicPr>
          <p:nvPr>
            <p:ph idx="1"/>
          </p:nvPr>
        </p:nvPicPr>
        <p:blipFill rotWithShape="1">
          <a:blip r:embed="rId2"/>
          <a:srcRect l="16296" t="12176"/>
          <a:stretch/>
        </p:blipFill>
        <p:spPr>
          <a:xfrm>
            <a:off x="5152446" y="151075"/>
            <a:ext cx="6953592" cy="4103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3"/>
          <a:srcRect l="17041" t="10538"/>
          <a:stretch/>
        </p:blipFill>
        <p:spPr>
          <a:xfrm>
            <a:off x="103367" y="2791250"/>
            <a:ext cx="6494447" cy="3939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6769877" y="3794768"/>
            <a:ext cx="2938667" cy="2938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0739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16834" y="109384"/>
            <a:ext cx="11227242" cy="6315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81955" y="6465809"/>
            <a:ext cx="11912902" cy="3231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t>It is very important to </a:t>
            </a:r>
            <a:r>
              <a:rPr lang="en-US" sz="1500" dirty="0" err="1"/>
              <a:t>ge</a:t>
            </a:r>
            <a:r>
              <a:rPr lang="en-US" sz="1500" dirty="0"/>
              <a:t> the normal </a:t>
            </a:r>
            <a:r>
              <a:rPr lang="en-US" sz="1500" dirty="0" err="1"/>
              <a:t>mapand</a:t>
            </a:r>
            <a:r>
              <a:rPr lang="en-US" sz="1500" dirty="0"/>
              <a:t> AO correct before moving on to </a:t>
            </a:r>
            <a:r>
              <a:rPr lang="en-US" sz="1500" dirty="0" err="1"/>
              <a:t>texturing.Or</a:t>
            </a:r>
            <a:r>
              <a:rPr lang="en-US" sz="1500" dirty="0"/>
              <a:t> else you will have a lot of fixing to do.</a:t>
            </a:r>
          </a:p>
        </p:txBody>
      </p:sp>
    </p:spTree>
    <p:extLst>
      <p:ext uri="{BB962C8B-B14F-4D97-AF65-F5344CB8AC3E}">
        <p14:creationId xmlns:p14="http://schemas.microsoft.com/office/powerpoint/2010/main" val="4198950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Setup Materials on your High Poly For an ID Mask. This allows for easy paint masking in Substance Painter or </a:t>
            </a:r>
            <a:r>
              <a:rPr lang="en-US" sz="2800" dirty="0" err="1"/>
              <a:t>Quixel</a:t>
            </a:r>
            <a:endParaRPr lang="en-US" sz="2800" dirty="0"/>
          </a:p>
        </p:txBody>
      </p:sp>
      <p:pic>
        <p:nvPicPr>
          <p:cNvPr id="4" name="Content Placeholder 3"/>
          <p:cNvPicPr>
            <a:picLocks noGrp="1" noChangeAspect="1"/>
          </p:cNvPicPr>
          <p:nvPr>
            <p:ph idx="1"/>
          </p:nvPr>
        </p:nvPicPr>
        <p:blipFill>
          <a:blip r:embed="rId2"/>
          <a:stretch>
            <a:fillRect/>
          </a:stretch>
        </p:blipFill>
        <p:spPr>
          <a:xfrm>
            <a:off x="89830" y="2054923"/>
            <a:ext cx="9006874" cy="32974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8981090" y="3665482"/>
            <a:ext cx="3121571" cy="3121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1351677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Baking Out Supporting Maps</a:t>
            </a:r>
          </a:p>
        </p:txBody>
      </p:sp>
      <p:pic>
        <p:nvPicPr>
          <p:cNvPr id="4" name="Content Placeholder 3"/>
          <p:cNvPicPr>
            <a:picLocks noGrp="1" noChangeAspect="1"/>
          </p:cNvPicPr>
          <p:nvPr>
            <p:ph idx="1"/>
          </p:nvPr>
        </p:nvPicPr>
        <p:blipFill>
          <a:blip r:embed="rId2"/>
          <a:stretch>
            <a:fillRect/>
          </a:stretch>
        </p:blipFill>
        <p:spPr>
          <a:xfrm>
            <a:off x="36159" y="2963914"/>
            <a:ext cx="2388422" cy="2388422"/>
          </a:xfrm>
        </p:spPr>
      </p:pic>
      <p:pic>
        <p:nvPicPr>
          <p:cNvPr id="5" name="Picture 4"/>
          <p:cNvPicPr>
            <a:picLocks noChangeAspect="1"/>
          </p:cNvPicPr>
          <p:nvPr/>
        </p:nvPicPr>
        <p:blipFill>
          <a:blip r:embed="rId3"/>
          <a:stretch>
            <a:fillRect/>
          </a:stretch>
        </p:blipFill>
        <p:spPr>
          <a:xfrm>
            <a:off x="2467577" y="2963914"/>
            <a:ext cx="2388422" cy="2388422"/>
          </a:xfrm>
          <a:prstGeom prst="rect">
            <a:avLst/>
          </a:prstGeom>
        </p:spPr>
      </p:pic>
      <p:pic>
        <p:nvPicPr>
          <p:cNvPr id="6" name="Picture 5"/>
          <p:cNvPicPr>
            <a:picLocks noChangeAspect="1"/>
          </p:cNvPicPr>
          <p:nvPr/>
        </p:nvPicPr>
        <p:blipFill>
          <a:blip r:embed="rId4"/>
          <a:stretch>
            <a:fillRect/>
          </a:stretch>
        </p:blipFill>
        <p:spPr>
          <a:xfrm>
            <a:off x="4898994" y="2963913"/>
            <a:ext cx="2388422" cy="2388422"/>
          </a:xfrm>
          <a:prstGeom prst="rect">
            <a:avLst/>
          </a:prstGeom>
        </p:spPr>
      </p:pic>
      <p:pic>
        <p:nvPicPr>
          <p:cNvPr id="7" name="Picture 6"/>
          <p:cNvPicPr>
            <a:picLocks noChangeAspect="1"/>
          </p:cNvPicPr>
          <p:nvPr/>
        </p:nvPicPr>
        <p:blipFill>
          <a:blip r:embed="rId5"/>
          <a:stretch>
            <a:fillRect/>
          </a:stretch>
        </p:blipFill>
        <p:spPr>
          <a:xfrm>
            <a:off x="7334164" y="2963634"/>
            <a:ext cx="2387875" cy="2387875"/>
          </a:xfrm>
          <a:prstGeom prst="rect">
            <a:avLst/>
          </a:prstGeom>
        </p:spPr>
      </p:pic>
      <p:pic>
        <p:nvPicPr>
          <p:cNvPr id="8" name="Picture 7"/>
          <p:cNvPicPr>
            <a:picLocks noChangeAspect="1"/>
          </p:cNvPicPr>
          <p:nvPr/>
        </p:nvPicPr>
        <p:blipFill>
          <a:blip r:embed="rId6"/>
          <a:stretch>
            <a:fillRect/>
          </a:stretch>
        </p:blipFill>
        <p:spPr>
          <a:xfrm>
            <a:off x="9761829" y="2963633"/>
            <a:ext cx="2387875" cy="2387875"/>
          </a:xfrm>
          <a:prstGeom prst="rect">
            <a:avLst/>
          </a:prstGeom>
        </p:spPr>
      </p:pic>
      <p:sp>
        <p:nvSpPr>
          <p:cNvPr id="9" name="TextBox 8"/>
          <p:cNvSpPr txBox="1"/>
          <p:nvPr/>
        </p:nvSpPr>
        <p:spPr>
          <a:xfrm>
            <a:off x="48222" y="5370104"/>
            <a:ext cx="2419355" cy="3231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t>Ambient Occlusion (AO)</a:t>
            </a:r>
          </a:p>
        </p:txBody>
      </p:sp>
      <p:sp>
        <p:nvSpPr>
          <p:cNvPr id="10" name="TextBox 9"/>
          <p:cNvSpPr txBox="1"/>
          <p:nvPr/>
        </p:nvSpPr>
        <p:spPr>
          <a:xfrm>
            <a:off x="2452110" y="5370104"/>
            <a:ext cx="2419355" cy="3231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t>Curvature</a:t>
            </a:r>
          </a:p>
        </p:txBody>
      </p:sp>
      <p:sp>
        <p:nvSpPr>
          <p:cNvPr id="11" name="TextBox 10"/>
          <p:cNvSpPr txBox="1"/>
          <p:nvPr/>
        </p:nvSpPr>
        <p:spPr>
          <a:xfrm>
            <a:off x="4796519" y="5370103"/>
            <a:ext cx="2419355" cy="3231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t>Color ID</a:t>
            </a:r>
          </a:p>
        </p:txBody>
      </p:sp>
      <p:sp>
        <p:nvSpPr>
          <p:cNvPr id="12" name="TextBox 11"/>
          <p:cNvSpPr txBox="1"/>
          <p:nvPr/>
        </p:nvSpPr>
        <p:spPr>
          <a:xfrm>
            <a:off x="7334164" y="5370103"/>
            <a:ext cx="2419355" cy="3231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t>World Space Normal</a:t>
            </a:r>
          </a:p>
        </p:txBody>
      </p:sp>
      <p:sp>
        <p:nvSpPr>
          <p:cNvPr id="13" name="TextBox 12"/>
          <p:cNvSpPr txBox="1"/>
          <p:nvPr/>
        </p:nvSpPr>
        <p:spPr>
          <a:xfrm>
            <a:off x="9746088" y="5370103"/>
            <a:ext cx="2419355" cy="3231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t>Position</a:t>
            </a:r>
          </a:p>
        </p:txBody>
      </p:sp>
      <p:pic>
        <p:nvPicPr>
          <p:cNvPr id="14" name="Picture 13"/>
          <p:cNvPicPr>
            <a:picLocks noChangeAspect="1"/>
          </p:cNvPicPr>
          <p:nvPr/>
        </p:nvPicPr>
        <p:blipFill>
          <a:blip r:embed="rId7"/>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1135711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Substance Painter</a:t>
            </a:r>
          </a:p>
        </p:txBody>
      </p:sp>
      <p:pic>
        <p:nvPicPr>
          <p:cNvPr id="4" name="Content Placeholder 3"/>
          <p:cNvPicPr>
            <a:picLocks noGrp="1" noChangeAspect="1"/>
          </p:cNvPicPr>
          <p:nvPr>
            <p:ph idx="1"/>
          </p:nvPr>
        </p:nvPicPr>
        <p:blipFill>
          <a:blip r:embed="rId2"/>
          <a:stretch>
            <a:fillRect/>
          </a:stretch>
        </p:blipFill>
        <p:spPr>
          <a:xfrm>
            <a:off x="164397" y="2356946"/>
            <a:ext cx="5876673" cy="3807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6186824" y="2356946"/>
            <a:ext cx="5876673" cy="3807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496379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977462" y="66390"/>
            <a:ext cx="10334297" cy="6695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420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Overview</a:t>
            </a:r>
          </a:p>
        </p:txBody>
      </p:sp>
      <p:sp>
        <p:nvSpPr>
          <p:cNvPr id="3" name="Content Placeholder 2"/>
          <p:cNvSpPr>
            <a:spLocks noGrp="1"/>
          </p:cNvSpPr>
          <p:nvPr>
            <p:ph idx="1"/>
          </p:nvPr>
        </p:nvSpPr>
        <p:spPr>
          <a:xfrm>
            <a:off x="680321" y="2336873"/>
            <a:ext cx="9613861" cy="4389930"/>
          </a:xfrm>
        </p:spPr>
        <p:txBody>
          <a:bodyPr>
            <a:normAutofit fontScale="85000" lnSpcReduction="20000"/>
          </a:bodyPr>
          <a:lstStyle/>
          <a:p>
            <a:r>
              <a:rPr lang="en-US" dirty="0"/>
              <a:t>What is PBR and why does it change everything about texturing?</a:t>
            </a:r>
          </a:p>
          <a:p>
            <a:r>
              <a:rPr lang="en-US" dirty="0"/>
              <a:t>Misconceptions and Myths</a:t>
            </a:r>
          </a:p>
          <a:p>
            <a:r>
              <a:rPr lang="en-US" dirty="0"/>
              <a:t>What PBR </a:t>
            </a:r>
            <a:r>
              <a:rPr lang="en-US" dirty="0" err="1"/>
              <a:t>Pipline</a:t>
            </a:r>
            <a:r>
              <a:rPr lang="en-US" dirty="0"/>
              <a:t> does UE4 use?</a:t>
            </a:r>
          </a:p>
          <a:p>
            <a:r>
              <a:rPr lang="en-US" dirty="0"/>
              <a:t>Texture Maps Involved in an asset pipeline</a:t>
            </a:r>
          </a:p>
          <a:p>
            <a:r>
              <a:rPr lang="en-US" dirty="0"/>
              <a:t>Overview of High Polygon to Low Polygon Workflow</a:t>
            </a:r>
          </a:p>
          <a:p>
            <a:r>
              <a:rPr lang="en-US" dirty="0"/>
              <a:t>Modeling the High Resolution Model</a:t>
            </a:r>
          </a:p>
          <a:p>
            <a:r>
              <a:rPr lang="en-US" dirty="0"/>
              <a:t>Modeling the Low Resolution Model (Game Model)</a:t>
            </a:r>
          </a:p>
          <a:p>
            <a:r>
              <a:rPr lang="en-US" dirty="0"/>
              <a:t>UV Mapping and why it is important for Substance Painter</a:t>
            </a:r>
          </a:p>
          <a:p>
            <a:r>
              <a:rPr lang="en-US" dirty="0"/>
              <a:t>Texture baking your maps from High to Low in </a:t>
            </a:r>
            <a:r>
              <a:rPr lang="en-US" dirty="0" err="1"/>
              <a:t>Knald</a:t>
            </a:r>
            <a:endParaRPr lang="en-US" dirty="0"/>
          </a:p>
          <a:p>
            <a:r>
              <a:rPr lang="en-US" dirty="0"/>
              <a:t>Using Substance Painter to paint your model with baked supporting textures</a:t>
            </a:r>
          </a:p>
          <a:p>
            <a:r>
              <a:rPr lang="en-US" dirty="0"/>
              <a:t>Visualizing your model in supporting 3</a:t>
            </a:r>
            <a:r>
              <a:rPr lang="en-US" baseline="30000" dirty="0"/>
              <a:t>rd</a:t>
            </a:r>
            <a:r>
              <a:rPr lang="en-US" dirty="0"/>
              <a:t> Party Programs</a:t>
            </a:r>
          </a:p>
          <a:p>
            <a:r>
              <a:rPr lang="en-US" dirty="0"/>
              <a:t>Moving your Final Asset into Unreal Engine 4</a:t>
            </a:r>
          </a:p>
          <a:p>
            <a:endParaRPr lang="en-US" dirty="0"/>
          </a:p>
          <a:p>
            <a:endParaRPr lang="en-US" dirty="0"/>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4169555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9865" y="110884"/>
            <a:ext cx="10324010" cy="6688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6365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For Your Time</a:t>
            </a:r>
          </a:p>
        </p:txBody>
      </p:sp>
      <p:sp>
        <p:nvSpPr>
          <p:cNvPr id="3" name="Content Placeholder 2"/>
          <p:cNvSpPr>
            <a:spLocks noGrp="1"/>
          </p:cNvSpPr>
          <p:nvPr>
            <p:ph idx="1"/>
          </p:nvPr>
        </p:nvSpPr>
        <p:spPr/>
        <p:txBody>
          <a:bodyPr/>
          <a:lstStyle/>
          <a:p>
            <a:r>
              <a:rPr lang="en-US" dirty="0"/>
              <a:t>Any Questions?</a:t>
            </a:r>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2466207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What is PBR and why does it change everything?</a:t>
            </a:r>
          </a:p>
        </p:txBody>
      </p:sp>
      <p:sp>
        <p:nvSpPr>
          <p:cNvPr id="3" name="Content Placeholder 2"/>
          <p:cNvSpPr>
            <a:spLocks noGrp="1"/>
          </p:cNvSpPr>
          <p:nvPr>
            <p:ph idx="1"/>
          </p:nvPr>
        </p:nvSpPr>
        <p:spPr>
          <a:xfrm>
            <a:off x="680321" y="2122998"/>
            <a:ext cx="9613861" cy="3813191"/>
          </a:xfrm>
        </p:spPr>
        <p:txBody>
          <a:bodyPr/>
          <a:lstStyle/>
          <a:p>
            <a:pPr marL="0" indent="0">
              <a:buNone/>
            </a:pPr>
            <a:r>
              <a:rPr lang="en-US" dirty="0"/>
              <a:t>Physically based shading means we approximate what light actually does in the real world as opposed to approximating what we intuitively think it should do in past game engines. </a:t>
            </a:r>
          </a:p>
          <a:p>
            <a:pPr marL="0" indent="0">
              <a:buNone/>
            </a:pPr>
            <a:r>
              <a:rPr lang="en-US" dirty="0"/>
              <a:t>The end result is a more accurate and typically more natural looking scene.</a:t>
            </a:r>
          </a:p>
        </p:txBody>
      </p:sp>
      <p:pic>
        <p:nvPicPr>
          <p:cNvPr id="4" name="Picture 3"/>
          <p:cNvPicPr>
            <a:picLocks noChangeAspect="1"/>
          </p:cNvPicPr>
          <p:nvPr/>
        </p:nvPicPr>
        <p:blipFill>
          <a:blip r:embed="rId2"/>
          <a:stretch>
            <a:fillRect/>
          </a:stretch>
        </p:blipFill>
        <p:spPr>
          <a:xfrm>
            <a:off x="2775006" y="3916821"/>
            <a:ext cx="5788548" cy="2604847"/>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3"/>
          <a:stretch>
            <a:fillRect/>
          </a:stretch>
        </p:blipFill>
        <p:spPr>
          <a:xfrm>
            <a:off x="10905234" y="737326"/>
            <a:ext cx="981967" cy="1179052"/>
          </a:xfrm>
          <a:prstGeom prst="rect">
            <a:avLst/>
          </a:prstGeom>
        </p:spPr>
      </p:pic>
      <p:sp>
        <p:nvSpPr>
          <p:cNvPr id="6" name="TextBox 5"/>
          <p:cNvSpPr txBox="1"/>
          <p:nvPr/>
        </p:nvSpPr>
        <p:spPr>
          <a:xfrm>
            <a:off x="2597429" y="6590032"/>
            <a:ext cx="284656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Image courtesy of www.marmoset.co</a:t>
            </a:r>
          </a:p>
        </p:txBody>
      </p:sp>
    </p:spTree>
    <p:extLst>
      <p:ext uri="{BB962C8B-B14F-4D97-AF65-F5344CB8AC3E}">
        <p14:creationId xmlns:p14="http://schemas.microsoft.com/office/powerpoint/2010/main" val="220993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1563" y="552608"/>
            <a:ext cx="12038274" cy="5417225"/>
          </a:xfrm>
          <a:prstGeom prst="rect">
            <a:avLst/>
          </a:prstGeom>
          <a:ln w="88900" cap="sq" cmpd="thickThin">
            <a:solidFill>
              <a:srgbClr val="000000"/>
            </a:solidFill>
            <a:prstDash val="solid"/>
            <a:miter lim="800000"/>
          </a:ln>
          <a:effectLst>
            <a:innerShdw blurRad="76200">
              <a:srgbClr val="000000"/>
            </a:innerShdw>
          </a:effectLst>
        </p:spPr>
      </p:pic>
      <p:sp>
        <p:nvSpPr>
          <p:cNvPr id="6" name="TextBox 5"/>
          <p:cNvSpPr txBox="1"/>
          <p:nvPr/>
        </p:nvSpPr>
        <p:spPr>
          <a:xfrm>
            <a:off x="-58304" y="6009588"/>
            <a:ext cx="284656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Image courtesy of www.marmoset.co</a:t>
            </a:r>
          </a:p>
        </p:txBody>
      </p:sp>
    </p:spTree>
    <p:extLst>
      <p:ext uri="{BB962C8B-B14F-4D97-AF65-F5344CB8AC3E}">
        <p14:creationId xmlns:p14="http://schemas.microsoft.com/office/powerpoint/2010/main" val="3595966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Myths and Misconceptions</a:t>
            </a:r>
          </a:p>
        </p:txBody>
      </p:sp>
      <p:sp>
        <p:nvSpPr>
          <p:cNvPr id="3" name="Content Placeholder 2"/>
          <p:cNvSpPr>
            <a:spLocks noGrp="1"/>
          </p:cNvSpPr>
          <p:nvPr>
            <p:ph idx="1"/>
          </p:nvPr>
        </p:nvSpPr>
        <p:spPr>
          <a:xfrm>
            <a:off x="680321" y="2099144"/>
            <a:ext cx="9613861" cy="4659465"/>
          </a:xfrm>
        </p:spPr>
        <p:txBody>
          <a:bodyPr>
            <a:normAutofit fontScale="92500" lnSpcReduction="10000"/>
          </a:bodyPr>
          <a:lstStyle/>
          <a:p>
            <a:r>
              <a:rPr lang="en-US" dirty="0"/>
              <a:t>PBR in the most basic sense is a combination of sophisticated </a:t>
            </a:r>
            <a:r>
              <a:rPr lang="en-US" dirty="0" err="1"/>
              <a:t>shaders</a:t>
            </a:r>
            <a:r>
              <a:rPr lang="en-US" dirty="0"/>
              <a:t> that represent the physics of light and matter, along with art content that is calibrated using plausible values to represent real world materials. PBR is essentially a holistic system of content creation and rendering, which can and often does have variances (generally </a:t>
            </a:r>
            <a:r>
              <a:rPr lang="en-US" dirty="0" err="1"/>
              <a:t>shader</a:t>
            </a:r>
            <a:r>
              <a:rPr lang="en-US" dirty="0"/>
              <a:t> models or texture input types) in actual implementation, depending on what tools or engine you use.</a:t>
            </a:r>
          </a:p>
          <a:p>
            <a:r>
              <a:rPr lang="en-US" dirty="0"/>
              <a:t>Additionally, loading any old content into a PBR </a:t>
            </a:r>
            <a:r>
              <a:rPr lang="en-US" dirty="0" err="1"/>
              <a:t>shader</a:t>
            </a:r>
            <a:r>
              <a:rPr lang="en-US" dirty="0"/>
              <a:t> does not guarantee physically accurate results. I see this misconception rearing its head equally as often as the “Why not PBR?” one mentioned above. Fancy </a:t>
            </a:r>
            <a:r>
              <a:rPr lang="en-US" dirty="0" err="1"/>
              <a:t>shaders</a:t>
            </a:r>
            <a:r>
              <a:rPr lang="en-US" dirty="0"/>
              <a:t> are only half of the equation, you also need logically calibrated art content.</a:t>
            </a:r>
          </a:p>
          <a:p>
            <a:pPr marL="0" indent="0">
              <a:buNone/>
            </a:pPr>
            <a:r>
              <a:rPr lang="en-US" b="1" dirty="0"/>
              <a:t>					Joe “</a:t>
            </a:r>
            <a:r>
              <a:rPr lang="en-US" b="1" dirty="0" err="1"/>
              <a:t>EarthQuake</a:t>
            </a:r>
            <a:r>
              <a:rPr lang="en-US" b="1" dirty="0"/>
              <a:t>” Wilson</a:t>
            </a:r>
          </a:p>
          <a:p>
            <a:pPr marL="0" indent="0">
              <a:buNone/>
            </a:pPr>
            <a:r>
              <a:rPr lang="en-US" b="1" dirty="0"/>
              <a:t>					</a:t>
            </a:r>
            <a:r>
              <a:rPr lang="en-US" sz="1900" b="1" dirty="0"/>
              <a:t>Lead Artist at Marmoset</a:t>
            </a:r>
            <a:endParaRPr lang="en-US" sz="1900" dirty="0"/>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2324915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PBR and Lighting</a:t>
            </a:r>
          </a:p>
        </p:txBody>
      </p:sp>
      <p:sp>
        <p:nvSpPr>
          <p:cNvPr id="3" name="Content Placeholder 2"/>
          <p:cNvSpPr>
            <a:spLocks noGrp="1"/>
          </p:cNvSpPr>
          <p:nvPr>
            <p:ph idx="1"/>
          </p:nvPr>
        </p:nvSpPr>
        <p:spPr/>
        <p:txBody>
          <a:bodyPr/>
          <a:lstStyle/>
          <a:p>
            <a:r>
              <a:rPr lang="en-US" dirty="0"/>
              <a:t>Physically based Materials will work equally well in “</a:t>
            </a:r>
            <a:r>
              <a:rPr lang="en-US" b="1" dirty="0"/>
              <a:t>all lighting</a:t>
            </a:r>
            <a:r>
              <a:rPr lang="en-US" dirty="0"/>
              <a:t>” environments. </a:t>
            </a:r>
          </a:p>
          <a:p>
            <a:endParaRPr lang="en-US" dirty="0"/>
          </a:p>
          <a:p>
            <a:r>
              <a:rPr lang="en-US" dirty="0"/>
              <a:t>In addition, the Material values can be less complex and interdependent, resulting in a more intuitive interface.</a:t>
            </a:r>
          </a:p>
          <a:p>
            <a:endParaRPr lang="en-US" dirty="0"/>
          </a:p>
          <a:p>
            <a:r>
              <a:rPr lang="en-US" dirty="0"/>
              <a:t>Past game engine assets would not work well with scenes that are lit differently. Assets textured for a full daytime scene would still look lit in a dark or night time scene.</a:t>
            </a:r>
          </a:p>
          <a:p>
            <a:endParaRPr lang="en-US" dirty="0"/>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4066515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UE4 Material Base Parameters</a:t>
            </a:r>
          </a:p>
        </p:txBody>
      </p:sp>
      <p:sp>
        <p:nvSpPr>
          <p:cNvPr id="3" name="Content Placeholder 2"/>
          <p:cNvSpPr>
            <a:spLocks noGrp="1"/>
          </p:cNvSpPr>
          <p:nvPr>
            <p:ph idx="1"/>
          </p:nvPr>
        </p:nvSpPr>
        <p:spPr/>
        <p:txBody>
          <a:bodyPr>
            <a:normAutofit fontScale="77500" lnSpcReduction="20000"/>
          </a:bodyPr>
          <a:lstStyle/>
          <a:p>
            <a:r>
              <a:rPr lang="en-US" dirty="0"/>
              <a:t>In terms of the "physically based" aspect of the Unreal 4 Materials system, there are really only 4 different properties with which you need to be familiar. These are:</a:t>
            </a:r>
          </a:p>
          <a:p>
            <a:pPr>
              <a:lnSpc>
                <a:spcPct val="120000"/>
              </a:lnSpc>
            </a:pPr>
            <a:endParaRPr lang="en-US" dirty="0"/>
          </a:p>
          <a:p>
            <a:pPr lvl="1">
              <a:lnSpc>
                <a:spcPct val="120000"/>
              </a:lnSpc>
            </a:pPr>
            <a:r>
              <a:rPr lang="en-US" sz="3200" dirty="0"/>
              <a:t>Base Color (Albedo, Diffuse)</a:t>
            </a:r>
          </a:p>
          <a:p>
            <a:pPr lvl="1">
              <a:lnSpc>
                <a:spcPct val="120000"/>
              </a:lnSpc>
            </a:pPr>
            <a:r>
              <a:rPr lang="en-US" sz="3200" dirty="0"/>
              <a:t>Roughness</a:t>
            </a:r>
          </a:p>
          <a:p>
            <a:pPr lvl="1">
              <a:lnSpc>
                <a:spcPct val="120000"/>
              </a:lnSpc>
            </a:pPr>
            <a:r>
              <a:rPr lang="en-US" sz="3200" dirty="0"/>
              <a:t>Metallic</a:t>
            </a:r>
          </a:p>
          <a:p>
            <a:pPr lvl="1">
              <a:lnSpc>
                <a:spcPct val="120000"/>
              </a:lnSpc>
            </a:pPr>
            <a:r>
              <a:rPr lang="en-US" sz="3200" dirty="0"/>
              <a:t>Specular</a:t>
            </a:r>
          </a:p>
          <a:p>
            <a:pPr lvl="1">
              <a:lnSpc>
                <a:spcPct val="120000"/>
              </a:lnSpc>
            </a:pPr>
            <a:r>
              <a:rPr lang="en-US" sz="3200" dirty="0"/>
              <a:t>Normal (Tangent Space, Object Space)</a:t>
            </a:r>
          </a:p>
          <a:p>
            <a:pPr lvl="1">
              <a:lnSpc>
                <a:spcPct val="120000"/>
              </a:lnSpc>
            </a:pPr>
            <a:r>
              <a:rPr lang="en-US" sz="3200" dirty="0"/>
              <a:t>Ambient Occlusion (AO)</a:t>
            </a:r>
          </a:p>
        </p:txBody>
      </p:sp>
      <p:pic>
        <p:nvPicPr>
          <p:cNvPr id="4" name="Picture 3"/>
          <p:cNvPicPr>
            <a:picLocks noChangeAspect="1"/>
          </p:cNvPicPr>
          <p:nvPr/>
        </p:nvPicPr>
        <p:blipFill>
          <a:blip r:embed="rId2"/>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193638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Roughness Rules Them all</a:t>
            </a:r>
          </a:p>
        </p:txBody>
      </p:sp>
      <p:sp>
        <p:nvSpPr>
          <p:cNvPr id="4" name="Content Placeholder 3"/>
          <p:cNvSpPr>
            <a:spLocks noGrp="1"/>
          </p:cNvSpPr>
          <p:nvPr>
            <p:ph idx="1"/>
          </p:nvPr>
        </p:nvSpPr>
        <p:spPr>
          <a:xfrm>
            <a:off x="680321" y="2075290"/>
            <a:ext cx="9613861" cy="3860899"/>
          </a:xfrm>
        </p:spPr>
        <p:txBody>
          <a:bodyPr/>
          <a:lstStyle/>
          <a:p>
            <a:r>
              <a:rPr lang="en-US" dirty="0"/>
              <a:t>The </a:t>
            </a:r>
            <a:r>
              <a:rPr lang="en-US" dirty="0">
                <a:solidFill>
                  <a:schemeClr val="bg1"/>
                </a:solidFill>
              </a:rPr>
              <a:t>Roughness</a:t>
            </a:r>
            <a:r>
              <a:rPr lang="en-US" dirty="0"/>
              <a:t> input literally controls how rough the Material is. A rough Material will scatter reflected light in more directions than a smooth Material. This can be seen in how blurry or sharp the reflection is or in how broad or tight the specular highlight is. Roughness of 0 (smooth) is a mirror reflection and roughness of 1 (rough) is completely matte or diffuse.</a:t>
            </a:r>
          </a:p>
        </p:txBody>
      </p:sp>
      <p:pic>
        <p:nvPicPr>
          <p:cNvPr id="5" name="Picture 4"/>
          <p:cNvPicPr>
            <a:picLocks noChangeAspect="1"/>
          </p:cNvPicPr>
          <p:nvPr/>
        </p:nvPicPr>
        <p:blipFill>
          <a:blip r:embed="rId2"/>
          <a:stretch>
            <a:fillRect/>
          </a:stretch>
        </p:blipFill>
        <p:spPr>
          <a:xfrm>
            <a:off x="1381448" y="5657913"/>
            <a:ext cx="9142857" cy="10285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3"/>
          <a:stretch>
            <a:fillRect/>
          </a:stretch>
        </p:blipFill>
        <p:spPr>
          <a:xfrm>
            <a:off x="1381448" y="4367321"/>
            <a:ext cx="9142857" cy="106666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stretch>
            <a:fillRect/>
          </a:stretch>
        </p:blipFill>
        <p:spPr>
          <a:xfrm>
            <a:off x="10905234" y="737326"/>
            <a:ext cx="981967" cy="1179052"/>
          </a:xfrm>
          <a:prstGeom prst="rect">
            <a:avLst/>
          </a:prstGeom>
        </p:spPr>
      </p:pic>
    </p:spTree>
    <p:extLst>
      <p:ext uri="{BB962C8B-B14F-4D97-AF65-F5344CB8AC3E}">
        <p14:creationId xmlns:p14="http://schemas.microsoft.com/office/powerpoint/2010/main" val="2490964220"/>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1666</TotalTime>
  <Words>1579</Words>
  <Application>Microsoft Office PowerPoint</Application>
  <PresentationFormat>Widescreen</PresentationFormat>
  <Paragraphs>119</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Trebuchet MS</vt:lpstr>
      <vt:lpstr>Berlin</vt:lpstr>
      <vt:lpstr>PBR ASSET PIPELINE</vt:lpstr>
      <vt:lpstr>Giving Credit where credit is due</vt:lpstr>
      <vt:lpstr>Discussion Overview</vt:lpstr>
      <vt:lpstr>What is PBR and why does it change everything?</vt:lpstr>
      <vt:lpstr>PowerPoint Presentation</vt:lpstr>
      <vt:lpstr>Myths and Misconceptions</vt:lpstr>
      <vt:lpstr>PBR and Lighting</vt:lpstr>
      <vt:lpstr>UE4 Material Base Parameters</vt:lpstr>
      <vt:lpstr>Roughness Rules Them all</vt:lpstr>
      <vt:lpstr>Base Color/Albedo</vt:lpstr>
      <vt:lpstr>Heavy Metal Rocks!</vt:lpstr>
      <vt:lpstr>Specular, should I stay or should I go?</vt:lpstr>
      <vt:lpstr>Ambient Occlusion Map, fake shadows</vt:lpstr>
      <vt:lpstr>Normal Map</vt:lpstr>
      <vt:lpstr>Normal Map Examples</vt:lpstr>
      <vt:lpstr>High to Low Resolution Baking Workflow</vt:lpstr>
      <vt:lpstr>High Resolution Model (HR)</vt:lpstr>
      <vt:lpstr>Polygon Modeling Software for HR Models</vt:lpstr>
      <vt:lpstr>CAD Solids Modeling Software for HR Models</vt:lpstr>
      <vt:lpstr>Demo Software Stuff and Stuff</vt:lpstr>
      <vt:lpstr>PowerPoint Presentation</vt:lpstr>
      <vt:lpstr>PowerPoint Presentation</vt:lpstr>
      <vt:lpstr>High Poly Silencer</vt:lpstr>
      <vt:lpstr>Low Poly with  Tangent Normals</vt:lpstr>
      <vt:lpstr>PowerPoint Presentation</vt:lpstr>
      <vt:lpstr>Setup Materials on your High Poly For an ID Mask. This allows for easy paint masking in Substance Painter or Quixel</vt:lpstr>
      <vt:lpstr>Baking Out Supporting Maps</vt:lpstr>
      <vt:lpstr>Final Substance Painter</vt:lpstr>
      <vt:lpstr>PowerPoint Presentation</vt:lpstr>
      <vt:lpstr>PowerPoint Presentation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PBR ASSET PIPELINE</dc:title>
  <dc:creator>Gregory McDonald</dc:creator>
  <cp:lastModifiedBy>Gregory McDonald</cp:lastModifiedBy>
  <cp:revision>33</cp:revision>
  <dcterms:created xsi:type="dcterms:W3CDTF">2016-05-04T16:13:50Z</dcterms:created>
  <dcterms:modified xsi:type="dcterms:W3CDTF">2016-09-12T14:41:08Z</dcterms:modified>
</cp:coreProperties>
</file>